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Canva Sans" panose="020B0604020202020204" charset="0"/>
      <p:regular r:id="rId10"/>
    </p:embeddedFont>
    <p:embeddedFont>
      <p:font typeface="Canva Sans Bold" panose="020B0604020202020204" charset="0"/>
      <p:regular r:id="rId11"/>
    </p:embeddedFont>
    <p:embeddedFont>
      <p:font typeface="League Spartan" panose="020B0604020202020204" charset="0"/>
      <p:regular r:id="rId12"/>
    </p:embeddedFont>
    <p:embeddedFont>
      <p:font typeface="Montserrat Bold" panose="020B0604020202020204" charset="0"/>
      <p:regular r:id="rId13"/>
    </p:embeddedFont>
    <p:embeddedFont>
      <p:font typeface="Montserrat Heavy"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F1CDE-0FD2-4203-ABD0-239AD679C8C3}" v="11" dt="2026-01-06T14:04:45.701"/>
    <p1510:client id="{9966AE1F-4249-4302-9BDF-B63147449EDE}" v="14" dt="2026-01-06T05:36:02.1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250" y="-2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ada Jodh" userId="304e35af258bdc1e" providerId="LiveId" clId="{2046B3F8-B64F-4ABF-9121-002CFB9D6C14}"/>
    <pc:docChg chg="undo custSel modSld sldOrd">
      <pc:chgData name="Jayada Jodh" userId="304e35af258bdc1e" providerId="LiveId" clId="{2046B3F8-B64F-4ABF-9121-002CFB9D6C14}" dt="2026-01-06T14:06:21.258" v="503" actId="1076"/>
      <pc:docMkLst>
        <pc:docMk/>
      </pc:docMkLst>
      <pc:sldChg chg="ord">
        <pc:chgData name="Jayada Jodh" userId="304e35af258bdc1e" providerId="LiveId" clId="{2046B3F8-B64F-4ABF-9121-002CFB9D6C14}" dt="2026-01-06T05:37:49.357" v="32"/>
        <pc:sldMkLst>
          <pc:docMk/>
          <pc:sldMk cId="0" sldId="256"/>
        </pc:sldMkLst>
      </pc:sldChg>
      <pc:sldChg chg="addSp delSp modSp mod">
        <pc:chgData name="Jayada Jodh" userId="304e35af258bdc1e" providerId="LiveId" clId="{2046B3F8-B64F-4ABF-9121-002CFB9D6C14}" dt="2026-01-06T14:06:21.258" v="503" actId="1076"/>
        <pc:sldMkLst>
          <pc:docMk/>
          <pc:sldMk cId="0" sldId="257"/>
        </pc:sldMkLst>
        <pc:spChg chg="del mod">
          <ac:chgData name="Jayada Jodh" userId="304e35af258bdc1e" providerId="LiveId" clId="{2046B3F8-B64F-4ABF-9121-002CFB9D6C14}" dt="2026-01-06T14:00:07.471" v="213"/>
          <ac:spMkLst>
            <pc:docMk/>
            <pc:sldMk cId="0" sldId="257"/>
            <ac:spMk id="4" creationId="{00000000-0000-0000-0000-000000000000}"/>
          </ac:spMkLst>
        </pc:spChg>
        <pc:spChg chg="add mod">
          <ac:chgData name="Jayada Jodh" userId="304e35af258bdc1e" providerId="LiveId" clId="{2046B3F8-B64F-4ABF-9121-002CFB9D6C14}" dt="2026-01-06T14:05:51.527" v="498" actId="1076"/>
          <ac:spMkLst>
            <pc:docMk/>
            <pc:sldMk cId="0" sldId="257"/>
            <ac:spMk id="11" creationId="{10F38377-5E0F-C0B0-503D-0E6C2F420BC5}"/>
          </ac:spMkLst>
        </pc:spChg>
        <pc:spChg chg="add del mod">
          <ac:chgData name="Jayada Jodh" userId="304e35af258bdc1e" providerId="LiveId" clId="{2046B3F8-B64F-4ABF-9121-002CFB9D6C14}" dt="2026-01-06T14:01:35.516" v="225" actId="478"/>
          <ac:spMkLst>
            <pc:docMk/>
            <pc:sldMk cId="0" sldId="257"/>
            <ac:spMk id="12" creationId="{214E425D-9B9F-9648-3826-8E1F707B9D0A}"/>
          </ac:spMkLst>
        </pc:spChg>
        <pc:spChg chg="add mod">
          <ac:chgData name="Jayada Jodh" userId="304e35af258bdc1e" providerId="LiveId" clId="{2046B3F8-B64F-4ABF-9121-002CFB9D6C14}" dt="2026-01-06T14:05:47.019" v="497" actId="1076"/>
          <ac:spMkLst>
            <pc:docMk/>
            <pc:sldMk cId="0" sldId="257"/>
            <ac:spMk id="14" creationId="{72ADE919-C217-2BFC-36F6-7D727105D10B}"/>
          </ac:spMkLst>
        </pc:spChg>
        <pc:spChg chg="add mod">
          <ac:chgData name="Jayada Jodh" userId="304e35af258bdc1e" providerId="LiveId" clId="{2046B3F8-B64F-4ABF-9121-002CFB9D6C14}" dt="2026-01-06T14:05:57.806" v="500" actId="1076"/>
          <ac:spMkLst>
            <pc:docMk/>
            <pc:sldMk cId="0" sldId="257"/>
            <ac:spMk id="16" creationId="{99506B5A-2696-0B30-52C9-5D13DAB579B3}"/>
          </ac:spMkLst>
        </pc:spChg>
        <pc:spChg chg="add mod">
          <ac:chgData name="Jayada Jodh" userId="304e35af258bdc1e" providerId="LiveId" clId="{2046B3F8-B64F-4ABF-9121-002CFB9D6C14}" dt="2026-01-06T14:06:21.258" v="503" actId="1076"/>
          <ac:spMkLst>
            <pc:docMk/>
            <pc:sldMk cId="0" sldId="257"/>
            <ac:spMk id="18" creationId="{D6FA6507-2B69-2F3B-04AF-F48C78A11D86}"/>
          </ac:spMkLst>
        </pc:spChg>
        <pc:grpChg chg="mod">
          <ac:chgData name="Jayada Jodh" userId="304e35af258bdc1e" providerId="LiveId" clId="{2046B3F8-B64F-4ABF-9121-002CFB9D6C14}" dt="2026-01-06T13:46:08.332" v="57" actId="1076"/>
          <ac:grpSpMkLst>
            <pc:docMk/>
            <pc:sldMk cId="0" sldId="257"/>
            <ac:grpSpMk id="5" creationId="{00000000-0000-0000-0000-000000000000}"/>
          </ac:grpSpMkLst>
        </pc:grpChg>
        <pc:grpChg chg="mod">
          <ac:chgData name="Jayada Jodh" userId="304e35af258bdc1e" providerId="LiveId" clId="{2046B3F8-B64F-4ABF-9121-002CFB9D6C14}" dt="2026-01-06T13:46:03.362" v="56" actId="1076"/>
          <ac:grpSpMkLst>
            <pc:docMk/>
            <pc:sldMk cId="0" sldId="257"/>
            <ac:grpSpMk id="8" creationId="{00000000-0000-0000-0000-000000000000}"/>
          </ac:grpSpMkLst>
        </pc:grpChg>
      </pc:sldChg>
      <pc:sldChg chg="modSp mod">
        <pc:chgData name="Jayada Jodh" userId="304e35af258bdc1e" providerId="LiveId" clId="{2046B3F8-B64F-4ABF-9121-002CFB9D6C14}" dt="2026-01-06T07:03:11.464" v="55" actId="20577"/>
        <pc:sldMkLst>
          <pc:docMk/>
          <pc:sldMk cId="0" sldId="259"/>
        </pc:sldMkLst>
        <pc:spChg chg="mod">
          <ac:chgData name="Jayada Jodh" userId="304e35af258bdc1e" providerId="LiveId" clId="{2046B3F8-B64F-4ABF-9121-002CFB9D6C14}" dt="2026-01-06T07:03:11.464" v="55" actId="20577"/>
          <ac:spMkLst>
            <pc:docMk/>
            <pc:sldMk cId="0" sldId="259"/>
            <ac:spMk id="5" creationId="{00000000-0000-0000-0000-000000000000}"/>
          </ac:spMkLst>
        </pc:spChg>
      </pc:sldChg>
      <pc:sldChg chg="addSp delSp modSp mod">
        <pc:chgData name="Jayada Jodh" userId="304e35af258bdc1e" providerId="LiveId" clId="{2046B3F8-B64F-4ABF-9121-002CFB9D6C14}" dt="2026-01-06T05:38:15.203" v="37" actId="1076"/>
        <pc:sldMkLst>
          <pc:docMk/>
          <pc:sldMk cId="0" sldId="260"/>
        </pc:sldMkLst>
        <pc:spChg chg="mod">
          <ac:chgData name="Jayada Jodh" userId="304e35af258bdc1e" providerId="LiveId" clId="{2046B3F8-B64F-4ABF-9121-002CFB9D6C14}" dt="2026-01-06T05:37:12.040" v="29" actId="1076"/>
          <ac:spMkLst>
            <pc:docMk/>
            <pc:sldMk cId="0" sldId="260"/>
            <ac:spMk id="2" creationId="{00000000-0000-0000-0000-000000000000}"/>
          </ac:spMkLst>
        </pc:spChg>
        <pc:spChg chg="mod">
          <ac:chgData name="Jayada Jodh" userId="304e35af258bdc1e" providerId="LiveId" clId="{2046B3F8-B64F-4ABF-9121-002CFB9D6C14}" dt="2026-01-06T05:38:15.203" v="37" actId="1076"/>
          <ac:spMkLst>
            <pc:docMk/>
            <pc:sldMk cId="0" sldId="260"/>
            <ac:spMk id="4" creationId="{00000000-0000-0000-0000-000000000000}"/>
          </ac:spMkLst>
        </pc:spChg>
        <pc:spChg chg="add del mod">
          <ac:chgData name="Jayada Jodh" userId="304e35af258bdc1e" providerId="LiveId" clId="{2046B3F8-B64F-4ABF-9121-002CFB9D6C14}" dt="2026-01-06T05:35:39.079" v="14" actId="478"/>
          <ac:spMkLst>
            <pc:docMk/>
            <pc:sldMk cId="0" sldId="260"/>
            <ac:spMk id="6" creationId="{876CD208-B27B-F8B1-3F37-DF15C4C4DBEF}"/>
          </ac:spMkLst>
        </pc:spChg>
        <pc:spChg chg="add mod">
          <ac:chgData name="Jayada Jodh" userId="304e35af258bdc1e" providerId="LiveId" clId="{2046B3F8-B64F-4ABF-9121-002CFB9D6C14}" dt="2026-01-06T05:36:02.175" v="21" actId="1076"/>
          <ac:spMkLst>
            <pc:docMk/>
            <pc:sldMk cId="0" sldId="260"/>
            <ac:spMk id="8" creationId="{47085947-C4EF-150D-222B-51357FB20967}"/>
          </ac:spMkLst>
        </pc:spChg>
        <pc:graphicFrameChg chg="del mod">
          <ac:chgData name="Jayada Jodh" userId="304e35af258bdc1e" providerId="LiveId" clId="{2046B3F8-B64F-4ABF-9121-002CFB9D6C14}" dt="2026-01-06T05:34:42.363" v="2" actId="478"/>
          <ac:graphicFrameMkLst>
            <pc:docMk/>
            <pc:sldMk cId="0" sldId="260"/>
            <ac:graphicFrameMk id="3" creationId="{00000000-0000-0000-0000-000000000000}"/>
          </ac:graphicFrameMkLst>
        </pc:graphicFrameChg>
        <pc:graphicFrameChg chg="add del mod">
          <ac:chgData name="Jayada Jodh" userId="304e35af258bdc1e" providerId="LiveId" clId="{2046B3F8-B64F-4ABF-9121-002CFB9D6C14}" dt="2026-01-06T05:35:39.079" v="14" actId="478"/>
          <ac:graphicFrameMkLst>
            <pc:docMk/>
            <pc:sldMk cId="0" sldId="260"/>
            <ac:graphicFrameMk id="5" creationId="{27EA41AE-4477-DD23-96C7-F2E5CCD5CD05}"/>
          </ac:graphicFrameMkLst>
        </pc:graphicFrameChg>
        <pc:graphicFrameChg chg="add mod modGraphic">
          <ac:chgData name="Jayada Jodh" userId="304e35af258bdc1e" providerId="LiveId" clId="{2046B3F8-B64F-4ABF-9121-002CFB9D6C14}" dt="2026-01-06T05:38:10.270" v="36" actId="1076"/>
          <ac:graphicFrameMkLst>
            <pc:docMk/>
            <pc:sldMk cId="0" sldId="260"/>
            <ac:graphicFrameMk id="7" creationId="{1C051FA2-2FF6-FD74-58F5-113653D9BF44}"/>
          </ac:graphicFrameMkLst>
        </pc:graphicFrameChg>
      </pc:sldChg>
      <pc:sldChg chg="modSp mod">
        <pc:chgData name="Jayada Jodh" userId="304e35af258bdc1e" providerId="LiveId" clId="{2046B3F8-B64F-4ABF-9121-002CFB9D6C14}" dt="2026-01-06T05:35:08.670" v="8" actId="1076"/>
        <pc:sldMkLst>
          <pc:docMk/>
          <pc:sldMk cId="0" sldId="261"/>
        </pc:sldMkLst>
        <pc:spChg chg="mod">
          <ac:chgData name="Jayada Jodh" userId="304e35af258bdc1e" providerId="LiveId" clId="{2046B3F8-B64F-4ABF-9121-002CFB9D6C14}" dt="2026-01-06T05:35:08.670" v="8" actId="1076"/>
          <ac:spMkLst>
            <pc:docMk/>
            <pc:sldMk cId="0" sldId="261"/>
            <ac:spMk id="20" creationId="{00000000-0000-0000-0000-000000000000}"/>
          </ac:spMkLst>
        </pc:spChg>
        <pc:spChg chg="mod">
          <ac:chgData name="Jayada Jodh" userId="304e35af258bdc1e" providerId="LiveId" clId="{2046B3F8-B64F-4ABF-9121-002CFB9D6C14}" dt="2026-01-06T05:35:04.245" v="7" actId="1076"/>
          <ac:spMkLst>
            <pc:docMk/>
            <pc:sldMk cId="0" sldId="261"/>
            <ac:spMk id="21" creationId="{00000000-0000-0000-0000-000000000000}"/>
          </ac:spMkLst>
        </pc:spChg>
      </pc:sldChg>
      <pc:sldChg chg="modSp mod">
        <pc:chgData name="Jayada Jodh" userId="304e35af258bdc1e" providerId="LiveId" clId="{2046B3F8-B64F-4ABF-9121-002CFB9D6C14}" dt="2026-01-06T05:38:42.790" v="43" actId="1076"/>
        <pc:sldMkLst>
          <pc:docMk/>
          <pc:sldMk cId="0" sldId="262"/>
        </pc:sldMkLst>
        <pc:spChg chg="mod">
          <ac:chgData name="Jayada Jodh" userId="304e35af258bdc1e" providerId="LiveId" clId="{2046B3F8-B64F-4ABF-9121-002CFB9D6C14}" dt="2026-01-06T05:38:42.790" v="43" actId="1076"/>
          <ac:spMkLst>
            <pc:docMk/>
            <pc:sldMk cId="0" sldId="262"/>
            <ac:spMk id="3" creationId="{00000000-0000-0000-0000-000000000000}"/>
          </ac:spMkLst>
        </pc:spChg>
        <pc:spChg chg="mod">
          <ac:chgData name="Jayada Jodh" userId="304e35af258bdc1e" providerId="LiveId" clId="{2046B3F8-B64F-4ABF-9121-002CFB9D6C14}" dt="2026-01-06T05:38:38.860" v="42" actId="14100"/>
          <ac:spMkLst>
            <pc:docMk/>
            <pc:sldMk cId="0" sldId="262"/>
            <ac:spMk id="4" creationId="{00000000-0000-0000-0000-000000000000}"/>
          </ac:spMkLst>
        </pc:spChg>
      </pc:sldChg>
      <pc:sldChg chg="modSp mod">
        <pc:chgData name="Jayada Jodh" userId="304e35af258bdc1e" providerId="LiveId" clId="{2046B3F8-B64F-4ABF-9121-002CFB9D6C14}" dt="2026-01-06T05:38:29.402" v="40" actId="14100"/>
        <pc:sldMkLst>
          <pc:docMk/>
          <pc:sldMk cId="0" sldId="263"/>
        </pc:sldMkLst>
        <pc:spChg chg="mod">
          <ac:chgData name="Jayada Jodh" userId="304e35af258bdc1e" providerId="LiveId" clId="{2046B3F8-B64F-4ABF-9121-002CFB9D6C14}" dt="2026-01-06T05:38:29.402" v="40" actId="14100"/>
          <ac:spMkLst>
            <pc:docMk/>
            <pc:sldMk cId="0" sldId="263"/>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hyperlink" Target="mailto:parth.petkar2020@gmail.com"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mailto:jodhjayada007@gmail.com" TargetMode="External"/><Relationship Id="rId5" Type="http://schemas.openxmlformats.org/officeDocument/2006/relationships/hyperlink" Target="mailto:varadkod2023@gmail.com" TargetMode="External"/><Relationship Id="rId4" Type="http://schemas.openxmlformats.org/officeDocument/2006/relationships/hyperlink" Target="mailto:siddheshjoshi2512@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6726106" y="-2131970"/>
            <a:ext cx="12950336" cy="14550940"/>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3" name="TextBox 3"/>
          <p:cNvSpPr txBox="1"/>
          <p:nvPr/>
        </p:nvSpPr>
        <p:spPr>
          <a:xfrm>
            <a:off x="5022504" y="5744854"/>
            <a:ext cx="10503807" cy="557342"/>
          </a:xfrm>
          <a:prstGeom prst="rect">
            <a:avLst/>
          </a:prstGeom>
        </p:spPr>
        <p:txBody>
          <a:bodyPr lIns="0" tIns="0" rIns="0" bIns="0" rtlCol="0" anchor="t">
            <a:spAutoFit/>
          </a:bodyPr>
          <a:lstStyle/>
          <a:p>
            <a:pPr algn="ctr">
              <a:lnSpc>
                <a:spcPts val="4598"/>
              </a:lnSpc>
            </a:pPr>
            <a:r>
              <a:rPr lang="en-US" sz="3284" b="1">
                <a:solidFill>
                  <a:srgbClr val="FFFFFF"/>
                </a:solidFill>
                <a:latin typeface="Canva Sans Bold"/>
                <a:ea typeface="Canva Sans Bold"/>
                <a:cs typeface="Canva Sans Bold"/>
                <a:sym typeface="Canva Sans Bold"/>
              </a:rPr>
              <a:t>From Generic Training to Classroom Ready Learning</a:t>
            </a:r>
          </a:p>
        </p:txBody>
      </p:sp>
      <p:sp>
        <p:nvSpPr>
          <p:cNvPr id="4" name="Freeform 4"/>
          <p:cNvSpPr/>
          <p:nvPr/>
        </p:nvSpPr>
        <p:spPr>
          <a:xfrm rot="-5400000">
            <a:off x="-6930386" y="2048188"/>
            <a:ext cx="17507527" cy="5252258"/>
          </a:xfrm>
          <a:custGeom>
            <a:avLst/>
            <a:gdLst/>
            <a:ahLst/>
            <a:cxnLst/>
            <a:rect l="l" t="t" r="r" b="b"/>
            <a:pathLst>
              <a:path w="17507527" h="5252258">
                <a:moveTo>
                  <a:pt x="0" y="0"/>
                </a:moveTo>
                <a:lnTo>
                  <a:pt x="17507526" y="0"/>
                </a:lnTo>
                <a:lnTo>
                  <a:pt x="17507526" y="5252258"/>
                </a:lnTo>
                <a:lnTo>
                  <a:pt x="0" y="5252258"/>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165081" y="3493946"/>
            <a:ext cx="9309525" cy="4368466"/>
          </a:xfrm>
          <a:prstGeom prst="rect">
            <a:avLst/>
          </a:prstGeom>
        </p:spPr>
        <p:txBody>
          <a:bodyPr lIns="0" tIns="0" rIns="0" bIns="0" rtlCol="0" anchor="t">
            <a:spAutoFit/>
          </a:bodyPr>
          <a:lstStyle/>
          <a:p>
            <a:pPr algn="ctr">
              <a:lnSpc>
                <a:spcPts val="17518"/>
              </a:lnSpc>
            </a:pPr>
            <a:r>
              <a:rPr lang="en-US" sz="12513">
                <a:solidFill>
                  <a:srgbClr val="FFFFFF"/>
                </a:solidFill>
                <a:latin typeface="League Spartan"/>
                <a:ea typeface="League Spartan"/>
                <a:cs typeface="League Spartan"/>
                <a:sym typeface="League Spartan"/>
              </a:rPr>
              <a:t>EduBridge</a:t>
            </a:r>
          </a:p>
          <a:p>
            <a:pPr algn="ctr">
              <a:lnSpc>
                <a:spcPts val="17518"/>
              </a:lnSpc>
            </a:pPr>
            <a:endParaRPr lang="en-US" sz="12513">
              <a:solidFill>
                <a:srgbClr val="FFFFFF"/>
              </a:solidFill>
              <a:latin typeface="League Spartan"/>
              <a:ea typeface="League Spartan"/>
              <a:cs typeface="League Spartan"/>
              <a:sym typeface="League Spart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6726106" y="-2131970"/>
            <a:ext cx="12950336" cy="14550940"/>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3" name="TextBox 3"/>
          <p:cNvSpPr txBox="1"/>
          <p:nvPr/>
        </p:nvSpPr>
        <p:spPr>
          <a:xfrm>
            <a:off x="1569875" y="1256471"/>
            <a:ext cx="6310468" cy="1233104"/>
          </a:xfrm>
          <a:prstGeom prst="rect">
            <a:avLst/>
          </a:prstGeom>
        </p:spPr>
        <p:txBody>
          <a:bodyPr lIns="0" tIns="0" rIns="0" bIns="0" rtlCol="0" anchor="t">
            <a:spAutoFit/>
          </a:bodyPr>
          <a:lstStyle/>
          <a:p>
            <a:pPr algn="ctr">
              <a:lnSpc>
                <a:spcPts val="10110"/>
              </a:lnSpc>
            </a:pPr>
            <a:r>
              <a:rPr lang="en-US" sz="7222" b="1">
                <a:solidFill>
                  <a:srgbClr val="FFFFFF"/>
                </a:solidFill>
                <a:latin typeface="Canva Sans Bold"/>
                <a:ea typeface="Canva Sans Bold"/>
                <a:cs typeface="Canva Sans Bold"/>
                <a:sym typeface="Canva Sans Bold"/>
              </a:rPr>
              <a:t>JuniorCoders </a:t>
            </a:r>
          </a:p>
        </p:txBody>
      </p:sp>
      <p:grpSp>
        <p:nvGrpSpPr>
          <p:cNvPr id="5" name="Group 5"/>
          <p:cNvGrpSpPr/>
          <p:nvPr/>
        </p:nvGrpSpPr>
        <p:grpSpPr>
          <a:xfrm>
            <a:off x="12374835" y="49861"/>
            <a:ext cx="9915274" cy="991527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FFFF"/>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3201274" y="876300"/>
            <a:ext cx="8262396" cy="826239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E2A9F1"/>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0">
            <a:extLst>
              <a:ext uri="{FF2B5EF4-FFF2-40B4-BE49-F238E27FC236}">
                <a16:creationId xmlns:a16="http://schemas.microsoft.com/office/drawing/2014/main" id="{10F38377-5E0F-C0B0-503D-0E6C2F420BC5}"/>
              </a:ext>
            </a:extLst>
          </p:cNvPr>
          <p:cNvSpPr txBox="1"/>
          <p:nvPr/>
        </p:nvSpPr>
        <p:spPr>
          <a:xfrm>
            <a:off x="935125" y="3320790"/>
            <a:ext cx="8915400" cy="1953868"/>
          </a:xfrm>
          <a:prstGeom prst="rect">
            <a:avLst/>
          </a:prstGeom>
          <a:noFill/>
        </p:spPr>
        <p:txBody>
          <a:bodyPr wrap="square" rtlCol="0">
            <a:spAutoFit/>
          </a:bodyPr>
          <a:lstStyle/>
          <a:p>
            <a:pPr>
              <a:lnSpc>
                <a:spcPct val="150000"/>
              </a:lnSpc>
            </a:pPr>
            <a:r>
              <a:rPr lang="en-US" sz="2800" dirty="0">
                <a:solidFill>
                  <a:srgbClr val="FFFFFF"/>
                </a:solidFill>
                <a:latin typeface="Times New Roman"/>
                <a:ea typeface="Times New Roman"/>
                <a:cs typeface="Times New Roman"/>
                <a:sym typeface="Times New Roman"/>
              </a:rPr>
              <a:t>Parth Petkar </a:t>
            </a:r>
          </a:p>
          <a:p>
            <a:pPr>
              <a:lnSpc>
                <a:spcPct val="150000"/>
              </a:lnSpc>
            </a:pPr>
            <a:r>
              <a:rPr lang="en-US" sz="2800" dirty="0">
                <a:solidFill>
                  <a:schemeClr val="bg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parth.petkar2020@gmail.com</a:t>
            </a:r>
            <a:endParaRPr lang="en-US" sz="2800" dirty="0">
              <a:solidFill>
                <a:schemeClr val="bg1"/>
              </a:solidFill>
              <a:latin typeface="Times New Roman"/>
              <a:ea typeface="Times New Roman"/>
              <a:cs typeface="Times New Roman"/>
              <a:sym typeface="Times New Roman"/>
            </a:endParaRPr>
          </a:p>
          <a:p>
            <a:pPr>
              <a:lnSpc>
                <a:spcPct val="150000"/>
              </a:lnSpc>
            </a:pPr>
            <a:r>
              <a:rPr lang="en-US" sz="2800" dirty="0">
                <a:solidFill>
                  <a:srgbClr val="FFFFFF"/>
                </a:solidFill>
                <a:latin typeface="Times New Roman"/>
                <a:ea typeface="Times New Roman"/>
                <a:cs typeface="Times New Roman"/>
                <a:sym typeface="Times New Roman"/>
              </a:rPr>
              <a:t>9175925435</a:t>
            </a:r>
          </a:p>
        </p:txBody>
      </p:sp>
      <p:sp>
        <p:nvSpPr>
          <p:cNvPr id="14" name="TextBox 13">
            <a:extLst>
              <a:ext uri="{FF2B5EF4-FFF2-40B4-BE49-F238E27FC236}">
                <a16:creationId xmlns:a16="http://schemas.microsoft.com/office/drawing/2014/main" id="{72ADE919-C217-2BFC-36F6-7D727105D10B}"/>
              </a:ext>
            </a:extLst>
          </p:cNvPr>
          <p:cNvSpPr txBox="1"/>
          <p:nvPr/>
        </p:nvSpPr>
        <p:spPr>
          <a:xfrm>
            <a:off x="913002" y="5947488"/>
            <a:ext cx="11326760" cy="1953868"/>
          </a:xfrm>
          <a:prstGeom prst="rect">
            <a:avLst/>
          </a:prstGeom>
          <a:noFill/>
        </p:spPr>
        <p:txBody>
          <a:bodyPr wrap="square">
            <a:spAutoFit/>
          </a:bodyPr>
          <a:lstStyle/>
          <a:p>
            <a:pPr>
              <a:lnSpc>
                <a:spcPct val="150000"/>
              </a:lnSpc>
            </a:pPr>
            <a:r>
              <a:rPr lang="en-US" sz="2800" dirty="0">
                <a:solidFill>
                  <a:srgbClr val="FFFFFF"/>
                </a:solidFill>
                <a:latin typeface="Times New Roman"/>
                <a:ea typeface="Times New Roman"/>
                <a:cs typeface="Times New Roman"/>
                <a:sym typeface="Times New Roman"/>
              </a:rPr>
              <a:t>Siddhesh Joshi</a:t>
            </a:r>
          </a:p>
          <a:p>
            <a:pPr>
              <a:lnSpc>
                <a:spcPct val="150000"/>
              </a:lnSpc>
            </a:pPr>
            <a:r>
              <a:rPr lang="en-US" sz="2800" dirty="0">
                <a:solidFill>
                  <a:schemeClr val="bg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siddheshjoshi2512@gmail.com</a:t>
            </a:r>
            <a:endParaRPr lang="en-US" sz="2800" dirty="0">
              <a:solidFill>
                <a:schemeClr val="bg1"/>
              </a:solidFill>
              <a:latin typeface="Times New Roman"/>
              <a:ea typeface="Times New Roman"/>
              <a:cs typeface="Times New Roman"/>
              <a:sym typeface="Times New Roman"/>
            </a:endParaRPr>
          </a:p>
          <a:p>
            <a:pPr>
              <a:lnSpc>
                <a:spcPct val="150000"/>
              </a:lnSpc>
            </a:pPr>
            <a:r>
              <a:rPr lang="en-US" sz="2800" dirty="0">
                <a:solidFill>
                  <a:srgbClr val="FFFFFF"/>
                </a:solidFill>
                <a:latin typeface="Times New Roman"/>
                <a:ea typeface="Times New Roman"/>
                <a:cs typeface="Times New Roman"/>
                <a:sym typeface="Times New Roman"/>
              </a:rPr>
              <a:t>7058763553</a:t>
            </a:r>
          </a:p>
        </p:txBody>
      </p:sp>
      <p:sp>
        <p:nvSpPr>
          <p:cNvPr id="16" name="TextBox 15">
            <a:extLst>
              <a:ext uri="{FF2B5EF4-FFF2-40B4-BE49-F238E27FC236}">
                <a16:creationId xmlns:a16="http://schemas.microsoft.com/office/drawing/2014/main" id="{99506B5A-2696-0B30-52C9-5D13DAB579B3}"/>
              </a:ext>
            </a:extLst>
          </p:cNvPr>
          <p:cNvSpPr txBox="1"/>
          <p:nvPr/>
        </p:nvSpPr>
        <p:spPr>
          <a:xfrm>
            <a:off x="6603421" y="5947488"/>
            <a:ext cx="11326760" cy="1953868"/>
          </a:xfrm>
          <a:prstGeom prst="rect">
            <a:avLst/>
          </a:prstGeom>
          <a:noFill/>
        </p:spPr>
        <p:txBody>
          <a:bodyPr wrap="square">
            <a:spAutoFit/>
          </a:bodyPr>
          <a:lstStyle/>
          <a:p>
            <a:pPr>
              <a:lnSpc>
                <a:spcPct val="150000"/>
              </a:lnSpc>
            </a:pPr>
            <a:r>
              <a:rPr lang="en-US" sz="2800" dirty="0">
                <a:solidFill>
                  <a:srgbClr val="FFFFFF"/>
                </a:solidFill>
                <a:latin typeface="Times New Roman"/>
                <a:ea typeface="Times New Roman"/>
                <a:cs typeface="Times New Roman"/>
                <a:sym typeface="Times New Roman"/>
              </a:rPr>
              <a:t>Varad </a:t>
            </a:r>
            <a:r>
              <a:rPr lang="en-US" sz="2800" dirty="0" err="1">
                <a:solidFill>
                  <a:srgbClr val="FFFFFF"/>
                </a:solidFill>
                <a:latin typeface="Times New Roman"/>
                <a:ea typeface="Times New Roman"/>
                <a:cs typeface="Times New Roman"/>
                <a:sym typeface="Times New Roman"/>
              </a:rPr>
              <a:t>Kodgirwar</a:t>
            </a:r>
            <a:endParaRPr lang="en-US" sz="2800" dirty="0">
              <a:solidFill>
                <a:srgbClr val="FFFFFF"/>
              </a:solidFill>
              <a:latin typeface="Times New Roman"/>
              <a:ea typeface="Times New Roman"/>
              <a:cs typeface="Times New Roman"/>
              <a:sym typeface="Times New Roman"/>
            </a:endParaRPr>
          </a:p>
          <a:p>
            <a:pPr>
              <a:lnSpc>
                <a:spcPct val="150000"/>
              </a:lnSpc>
            </a:pPr>
            <a:r>
              <a:rPr lang="en-US" sz="2800" dirty="0">
                <a:solidFill>
                  <a:schemeClr val="bg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varadkod2023@gmail.com</a:t>
            </a:r>
            <a:endParaRPr lang="en-US" sz="2800" dirty="0">
              <a:solidFill>
                <a:schemeClr val="bg1"/>
              </a:solidFill>
              <a:latin typeface="Times New Roman"/>
              <a:ea typeface="Times New Roman"/>
              <a:cs typeface="Times New Roman"/>
              <a:sym typeface="Times New Roman"/>
            </a:endParaRPr>
          </a:p>
          <a:p>
            <a:pPr>
              <a:lnSpc>
                <a:spcPct val="150000"/>
              </a:lnSpc>
            </a:pPr>
            <a:r>
              <a:rPr lang="en-US" sz="2800" dirty="0">
                <a:solidFill>
                  <a:srgbClr val="FFFFFF"/>
                </a:solidFill>
                <a:latin typeface="Times New Roman"/>
                <a:ea typeface="Times New Roman"/>
                <a:cs typeface="Times New Roman"/>
                <a:sym typeface="Times New Roman"/>
              </a:rPr>
              <a:t>8956160956</a:t>
            </a:r>
          </a:p>
        </p:txBody>
      </p:sp>
      <p:sp>
        <p:nvSpPr>
          <p:cNvPr id="18" name="TextBox 17">
            <a:extLst>
              <a:ext uri="{FF2B5EF4-FFF2-40B4-BE49-F238E27FC236}">
                <a16:creationId xmlns:a16="http://schemas.microsoft.com/office/drawing/2014/main" id="{D6FA6507-2B69-2F3B-04AF-F48C78A11D86}"/>
              </a:ext>
            </a:extLst>
          </p:cNvPr>
          <p:cNvSpPr txBox="1"/>
          <p:nvPr/>
        </p:nvSpPr>
        <p:spPr>
          <a:xfrm>
            <a:off x="6446428" y="3162405"/>
            <a:ext cx="11326760" cy="1953868"/>
          </a:xfrm>
          <a:prstGeom prst="rect">
            <a:avLst/>
          </a:prstGeom>
          <a:noFill/>
        </p:spPr>
        <p:txBody>
          <a:bodyPr wrap="square">
            <a:spAutoFit/>
          </a:bodyPr>
          <a:lstStyle/>
          <a:p>
            <a:pPr algn="just">
              <a:lnSpc>
                <a:spcPct val="150000"/>
              </a:lnSpc>
            </a:pPr>
            <a:r>
              <a:rPr lang="en-US" sz="2800" dirty="0">
                <a:solidFill>
                  <a:srgbClr val="FFFFFF"/>
                </a:solidFill>
                <a:latin typeface="Times New Roman"/>
                <a:ea typeface="Times New Roman"/>
                <a:cs typeface="Times New Roman"/>
                <a:sym typeface="Times New Roman"/>
              </a:rPr>
              <a:t>Jayada Jodh </a:t>
            </a:r>
          </a:p>
          <a:p>
            <a:pPr>
              <a:lnSpc>
                <a:spcPct val="150000"/>
              </a:lnSpc>
            </a:pPr>
            <a:r>
              <a:rPr lang="en-US" sz="2800" dirty="0">
                <a:solidFill>
                  <a:schemeClr val="bg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jodhjayada007@gmail.com</a:t>
            </a:r>
            <a:endParaRPr lang="en-US" sz="2800" dirty="0">
              <a:solidFill>
                <a:schemeClr val="bg1"/>
              </a:solidFill>
              <a:latin typeface="Times New Roman"/>
              <a:ea typeface="Times New Roman"/>
              <a:cs typeface="Times New Roman"/>
              <a:sym typeface="Times New Roman"/>
            </a:endParaRPr>
          </a:p>
          <a:p>
            <a:pPr>
              <a:lnSpc>
                <a:spcPct val="150000"/>
              </a:lnSpc>
            </a:pPr>
            <a:r>
              <a:rPr lang="en-US" sz="2800" dirty="0">
                <a:solidFill>
                  <a:schemeClr val="bg1"/>
                </a:solidFill>
                <a:latin typeface="Times New Roman"/>
                <a:ea typeface="Times New Roman"/>
                <a:cs typeface="Times New Roman"/>
                <a:sym typeface="Times New Roman"/>
              </a:rPr>
              <a:t>9371084133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2D2D"/>
        </a:solidFill>
        <a:effectLst/>
      </p:bgPr>
    </p:bg>
    <p:spTree>
      <p:nvGrpSpPr>
        <p:cNvPr id="1" name=""/>
        <p:cNvGrpSpPr/>
        <p:nvPr/>
      </p:nvGrpSpPr>
      <p:grpSpPr>
        <a:xfrm>
          <a:off x="0" y="0"/>
          <a:ext cx="0" cy="0"/>
          <a:chOff x="0" y="0"/>
          <a:chExt cx="0" cy="0"/>
        </a:xfrm>
      </p:grpSpPr>
      <p:sp>
        <p:nvSpPr>
          <p:cNvPr id="2" name="Freeform 2"/>
          <p:cNvSpPr/>
          <p:nvPr/>
        </p:nvSpPr>
        <p:spPr>
          <a:xfrm>
            <a:off x="-2855370" y="-4495040"/>
            <a:ext cx="11141155" cy="8229600"/>
          </a:xfrm>
          <a:custGeom>
            <a:avLst/>
            <a:gdLst/>
            <a:ahLst/>
            <a:cxnLst/>
            <a:rect l="l" t="t" r="r" b="b"/>
            <a:pathLst>
              <a:path w="11141155" h="8229600">
                <a:moveTo>
                  <a:pt x="0" y="0"/>
                </a:moveTo>
                <a:lnTo>
                  <a:pt x="11141155" y="0"/>
                </a:lnTo>
                <a:lnTo>
                  <a:pt x="11141155" y="8229600"/>
                </a:lnTo>
                <a:lnTo>
                  <a:pt x="0" y="8229600"/>
                </a:lnTo>
                <a:lnTo>
                  <a:pt x="0" y="0"/>
                </a:lnTo>
                <a:close/>
              </a:path>
            </a:pathLst>
          </a:custGeom>
          <a:blipFill>
            <a:blip r:embed="rId2"/>
            <a:stretch>
              <a:fillRect/>
            </a:stretch>
          </a:blipFill>
        </p:spPr>
      </p:sp>
      <p:grpSp>
        <p:nvGrpSpPr>
          <p:cNvPr id="3" name="Group 3"/>
          <p:cNvGrpSpPr/>
          <p:nvPr/>
        </p:nvGrpSpPr>
        <p:grpSpPr>
          <a:xfrm>
            <a:off x="8285785" y="4491789"/>
            <a:ext cx="5801818" cy="5285196"/>
            <a:chOff x="0" y="0"/>
            <a:chExt cx="1789320" cy="1629990"/>
          </a:xfrm>
        </p:grpSpPr>
        <p:sp>
          <p:nvSpPr>
            <p:cNvPr id="4" name="Freeform 4"/>
            <p:cNvSpPr/>
            <p:nvPr/>
          </p:nvSpPr>
          <p:spPr>
            <a:xfrm>
              <a:off x="0" y="0"/>
              <a:ext cx="1789320" cy="1629990"/>
            </a:xfrm>
            <a:custGeom>
              <a:avLst/>
              <a:gdLst/>
              <a:ahLst/>
              <a:cxnLst/>
              <a:rect l="l" t="t" r="r" b="b"/>
              <a:pathLst>
                <a:path w="1789320" h="1629990">
                  <a:moveTo>
                    <a:pt x="0" y="0"/>
                  </a:moveTo>
                  <a:lnTo>
                    <a:pt x="1789320" y="0"/>
                  </a:lnTo>
                  <a:lnTo>
                    <a:pt x="1789320" y="1629990"/>
                  </a:lnTo>
                  <a:lnTo>
                    <a:pt x="0" y="1629990"/>
                  </a:lnTo>
                  <a:close/>
                </a:path>
              </a:pathLst>
            </a:custGeom>
            <a:solidFill>
              <a:srgbClr val="FFFFFF">
                <a:alpha val="64706"/>
              </a:srgbClr>
            </a:solidFill>
            <a:ln w="9525" cap="sq">
              <a:solidFill>
                <a:srgbClr val="F8F4EB">
                  <a:alpha val="64706"/>
                </a:srgbClr>
              </a:solidFill>
              <a:prstDash val="solid"/>
              <a:miter/>
            </a:ln>
          </p:spPr>
        </p:sp>
        <p:sp>
          <p:nvSpPr>
            <p:cNvPr id="5" name="TextBox 5"/>
            <p:cNvSpPr txBox="1"/>
            <p:nvPr/>
          </p:nvSpPr>
          <p:spPr>
            <a:xfrm>
              <a:off x="0" y="-38100"/>
              <a:ext cx="1789320" cy="1668090"/>
            </a:xfrm>
            <a:prstGeom prst="rect">
              <a:avLst/>
            </a:prstGeom>
          </p:spPr>
          <p:txBody>
            <a:bodyPr lIns="50800" tIns="50800" rIns="50800" bIns="50800" rtlCol="0" anchor="ctr"/>
            <a:lstStyle/>
            <a:p>
              <a:pPr algn="l">
                <a:lnSpc>
                  <a:spcPts val="2940"/>
                </a:lnSpc>
              </a:pPr>
              <a:endParaRPr/>
            </a:p>
          </p:txBody>
        </p:sp>
      </p:grpSp>
      <p:sp>
        <p:nvSpPr>
          <p:cNvPr id="6" name="Freeform 6"/>
          <p:cNvSpPr/>
          <p:nvPr/>
        </p:nvSpPr>
        <p:spPr>
          <a:xfrm rot="-1230248">
            <a:off x="12441553" y="4392889"/>
            <a:ext cx="10244762" cy="11510968"/>
          </a:xfrm>
          <a:custGeom>
            <a:avLst/>
            <a:gdLst/>
            <a:ahLst/>
            <a:cxnLst/>
            <a:rect l="l" t="t" r="r" b="b"/>
            <a:pathLst>
              <a:path w="10244762" h="11510968">
                <a:moveTo>
                  <a:pt x="0" y="0"/>
                </a:moveTo>
                <a:lnTo>
                  <a:pt x="10244762" y="0"/>
                </a:lnTo>
                <a:lnTo>
                  <a:pt x="10244762" y="11510969"/>
                </a:lnTo>
                <a:lnTo>
                  <a:pt x="0" y="11510969"/>
                </a:lnTo>
                <a:lnTo>
                  <a:pt x="0" y="0"/>
                </a:lnTo>
                <a:close/>
              </a:path>
            </a:pathLst>
          </a:custGeom>
          <a:blipFill>
            <a:blip r:embed="rId3"/>
            <a:stretch>
              <a:fillRect/>
            </a:stretch>
          </a:blipFill>
        </p:spPr>
      </p:sp>
      <p:grpSp>
        <p:nvGrpSpPr>
          <p:cNvPr id="7" name="Group 7"/>
          <p:cNvGrpSpPr/>
          <p:nvPr/>
        </p:nvGrpSpPr>
        <p:grpSpPr>
          <a:xfrm>
            <a:off x="1179809" y="2963275"/>
            <a:ext cx="5801818" cy="5285196"/>
            <a:chOff x="0" y="0"/>
            <a:chExt cx="1789320" cy="1629990"/>
          </a:xfrm>
        </p:grpSpPr>
        <p:sp>
          <p:nvSpPr>
            <p:cNvPr id="8" name="Freeform 8"/>
            <p:cNvSpPr/>
            <p:nvPr/>
          </p:nvSpPr>
          <p:spPr>
            <a:xfrm>
              <a:off x="0" y="0"/>
              <a:ext cx="1789320" cy="1629990"/>
            </a:xfrm>
            <a:custGeom>
              <a:avLst/>
              <a:gdLst/>
              <a:ahLst/>
              <a:cxnLst/>
              <a:rect l="l" t="t" r="r" b="b"/>
              <a:pathLst>
                <a:path w="1789320" h="1629990">
                  <a:moveTo>
                    <a:pt x="0" y="0"/>
                  </a:moveTo>
                  <a:lnTo>
                    <a:pt x="1789320" y="0"/>
                  </a:lnTo>
                  <a:lnTo>
                    <a:pt x="1789320" y="1629990"/>
                  </a:lnTo>
                  <a:lnTo>
                    <a:pt x="0" y="1629990"/>
                  </a:lnTo>
                  <a:close/>
                </a:path>
              </a:pathLst>
            </a:custGeom>
            <a:solidFill>
              <a:srgbClr val="FFFFFF">
                <a:alpha val="64706"/>
              </a:srgbClr>
            </a:solidFill>
            <a:ln w="9525" cap="sq">
              <a:solidFill>
                <a:srgbClr val="F8F4EB">
                  <a:alpha val="64706"/>
                </a:srgbClr>
              </a:solidFill>
              <a:prstDash val="solid"/>
              <a:miter/>
            </a:ln>
          </p:spPr>
        </p:sp>
        <p:sp>
          <p:nvSpPr>
            <p:cNvPr id="9" name="TextBox 9"/>
            <p:cNvSpPr txBox="1"/>
            <p:nvPr/>
          </p:nvSpPr>
          <p:spPr>
            <a:xfrm>
              <a:off x="0" y="-38100"/>
              <a:ext cx="1789320" cy="1668090"/>
            </a:xfrm>
            <a:prstGeom prst="rect">
              <a:avLst/>
            </a:prstGeom>
          </p:spPr>
          <p:txBody>
            <a:bodyPr lIns="50800" tIns="50800" rIns="50800" bIns="50800" rtlCol="0" anchor="ctr"/>
            <a:lstStyle/>
            <a:p>
              <a:pPr algn="l">
                <a:lnSpc>
                  <a:spcPts val="2940"/>
                </a:lnSpc>
              </a:pPr>
              <a:endParaRPr/>
            </a:p>
          </p:txBody>
        </p:sp>
      </p:grpSp>
      <p:sp>
        <p:nvSpPr>
          <p:cNvPr id="10" name="Freeform 10"/>
          <p:cNvSpPr/>
          <p:nvPr/>
        </p:nvSpPr>
        <p:spPr>
          <a:xfrm>
            <a:off x="1179809" y="2963275"/>
            <a:ext cx="1463854" cy="1463854"/>
          </a:xfrm>
          <a:custGeom>
            <a:avLst/>
            <a:gdLst/>
            <a:ahLst/>
            <a:cxnLst/>
            <a:rect l="l" t="t" r="r" b="b"/>
            <a:pathLst>
              <a:path w="1463854" h="1463854">
                <a:moveTo>
                  <a:pt x="0" y="0"/>
                </a:moveTo>
                <a:lnTo>
                  <a:pt x="1463854" y="0"/>
                </a:lnTo>
                <a:lnTo>
                  <a:pt x="1463854" y="1463854"/>
                </a:lnTo>
                <a:lnTo>
                  <a:pt x="0" y="1463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8285785" y="4491789"/>
            <a:ext cx="1463854" cy="1463854"/>
          </a:xfrm>
          <a:custGeom>
            <a:avLst/>
            <a:gdLst/>
            <a:ahLst/>
            <a:cxnLst/>
            <a:rect l="l" t="t" r="r" b="b"/>
            <a:pathLst>
              <a:path w="1463854" h="1463854">
                <a:moveTo>
                  <a:pt x="0" y="0"/>
                </a:moveTo>
                <a:lnTo>
                  <a:pt x="1463854" y="0"/>
                </a:lnTo>
                <a:lnTo>
                  <a:pt x="1463854" y="1463854"/>
                </a:lnTo>
                <a:lnTo>
                  <a:pt x="0" y="14638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438152" y="3435023"/>
            <a:ext cx="947167" cy="520357"/>
          </a:xfrm>
          <a:prstGeom prst="rect">
            <a:avLst/>
          </a:prstGeom>
        </p:spPr>
        <p:txBody>
          <a:bodyPr lIns="0" tIns="0" rIns="0" bIns="0" rtlCol="0" anchor="t">
            <a:spAutoFit/>
          </a:bodyPr>
          <a:lstStyle/>
          <a:p>
            <a:pPr marL="0" lvl="0" indent="0" algn="ctr">
              <a:lnSpc>
                <a:spcPts val="4124"/>
              </a:lnSpc>
            </a:pPr>
            <a:r>
              <a:rPr lang="en-US" sz="3437" b="1">
                <a:solidFill>
                  <a:srgbClr val="000000"/>
                </a:solidFill>
                <a:latin typeface="Montserrat Heavy"/>
                <a:ea typeface="Montserrat Heavy"/>
                <a:cs typeface="Montserrat Heavy"/>
                <a:sym typeface="Montserrat Heavy"/>
              </a:rPr>
              <a:t>1</a:t>
            </a:r>
          </a:p>
        </p:txBody>
      </p:sp>
      <p:sp>
        <p:nvSpPr>
          <p:cNvPr id="13" name="TextBox 13"/>
          <p:cNvSpPr txBox="1"/>
          <p:nvPr/>
        </p:nvSpPr>
        <p:spPr>
          <a:xfrm>
            <a:off x="8503611" y="4870587"/>
            <a:ext cx="1028202" cy="555351"/>
          </a:xfrm>
          <a:prstGeom prst="rect">
            <a:avLst/>
          </a:prstGeom>
        </p:spPr>
        <p:txBody>
          <a:bodyPr lIns="0" tIns="0" rIns="0" bIns="0" rtlCol="0" anchor="t">
            <a:spAutoFit/>
          </a:bodyPr>
          <a:lstStyle/>
          <a:p>
            <a:pPr marL="0" lvl="0" indent="0" algn="ctr">
              <a:lnSpc>
                <a:spcPts val="4477"/>
              </a:lnSpc>
            </a:pPr>
            <a:r>
              <a:rPr lang="en-US" sz="3731" b="1">
                <a:solidFill>
                  <a:srgbClr val="000000"/>
                </a:solidFill>
                <a:latin typeface="Montserrat Heavy"/>
                <a:ea typeface="Montserrat Heavy"/>
                <a:cs typeface="Montserrat Heavy"/>
                <a:sym typeface="Montserrat Heavy"/>
              </a:rPr>
              <a:t>2</a:t>
            </a:r>
          </a:p>
        </p:txBody>
      </p:sp>
      <p:sp>
        <p:nvSpPr>
          <p:cNvPr id="14" name="TextBox 14"/>
          <p:cNvSpPr txBox="1"/>
          <p:nvPr/>
        </p:nvSpPr>
        <p:spPr>
          <a:xfrm>
            <a:off x="9139238" y="4946333"/>
            <a:ext cx="9525" cy="356235"/>
          </a:xfrm>
          <a:prstGeom prst="rect">
            <a:avLst/>
          </a:prstGeom>
        </p:spPr>
        <p:txBody>
          <a:bodyPr lIns="0" tIns="0" rIns="0" bIns="0" rtlCol="0" anchor="t">
            <a:spAutoFit/>
          </a:bodyPr>
          <a:lstStyle/>
          <a:p>
            <a:pPr algn="ctr">
              <a:lnSpc>
                <a:spcPts val="2940"/>
              </a:lnSpc>
              <a:spcBef>
                <a:spcPct val="0"/>
              </a:spcBef>
            </a:pPr>
            <a:endParaRPr/>
          </a:p>
        </p:txBody>
      </p:sp>
      <p:sp>
        <p:nvSpPr>
          <p:cNvPr id="15" name="TextBox 15"/>
          <p:cNvSpPr txBox="1"/>
          <p:nvPr/>
        </p:nvSpPr>
        <p:spPr>
          <a:xfrm>
            <a:off x="10530438" y="55271"/>
            <a:ext cx="3237664" cy="1319923"/>
          </a:xfrm>
          <a:prstGeom prst="rect">
            <a:avLst/>
          </a:prstGeom>
        </p:spPr>
        <p:txBody>
          <a:bodyPr lIns="0" tIns="0" rIns="0" bIns="0" rtlCol="0" anchor="t">
            <a:spAutoFit/>
          </a:bodyPr>
          <a:lstStyle/>
          <a:p>
            <a:pPr algn="ctr">
              <a:lnSpc>
                <a:spcPts val="10733"/>
              </a:lnSpc>
            </a:pPr>
            <a:r>
              <a:rPr lang="en-US" sz="7667" b="1">
                <a:solidFill>
                  <a:srgbClr val="FFFFFF"/>
                </a:solidFill>
                <a:latin typeface="Canva Sans Bold"/>
                <a:ea typeface="Canva Sans Bold"/>
                <a:cs typeface="Canva Sans Bold"/>
                <a:sym typeface="Canva Sans Bold"/>
              </a:rPr>
              <a:t>Theme</a:t>
            </a:r>
          </a:p>
        </p:txBody>
      </p:sp>
      <p:sp>
        <p:nvSpPr>
          <p:cNvPr id="16" name="TextBox 16"/>
          <p:cNvSpPr txBox="1"/>
          <p:nvPr/>
        </p:nvSpPr>
        <p:spPr>
          <a:xfrm>
            <a:off x="5723999" y="1408795"/>
            <a:ext cx="12465328" cy="1144905"/>
          </a:xfrm>
          <a:prstGeom prst="rect">
            <a:avLst/>
          </a:prstGeom>
        </p:spPr>
        <p:txBody>
          <a:bodyPr lIns="0" tIns="0" rIns="0" bIns="0" rtlCol="0" anchor="t">
            <a:spAutoFit/>
          </a:bodyPr>
          <a:lstStyle/>
          <a:p>
            <a:pPr algn="ctr">
              <a:lnSpc>
                <a:spcPts val="4619"/>
              </a:lnSpc>
              <a:spcBef>
                <a:spcPct val="0"/>
              </a:spcBef>
            </a:pPr>
            <a:r>
              <a:rPr lang="en-US" sz="3299" b="1">
                <a:solidFill>
                  <a:srgbClr val="FFFFFF"/>
                </a:solidFill>
                <a:latin typeface="Montserrat Bold"/>
                <a:ea typeface="Montserrat Bold"/>
                <a:cs typeface="Montserrat Bold"/>
                <a:sym typeface="Montserrat Bold"/>
              </a:rPr>
              <a:t>“Lack of need-based personalized designing in Teacher Professional Development”</a:t>
            </a:r>
          </a:p>
        </p:txBody>
      </p:sp>
      <p:sp>
        <p:nvSpPr>
          <p:cNvPr id="17" name="TextBox 17"/>
          <p:cNvSpPr txBox="1"/>
          <p:nvPr/>
        </p:nvSpPr>
        <p:spPr>
          <a:xfrm>
            <a:off x="2385319" y="3231829"/>
            <a:ext cx="4036940" cy="4681414"/>
          </a:xfrm>
          <a:prstGeom prst="rect">
            <a:avLst/>
          </a:prstGeom>
        </p:spPr>
        <p:txBody>
          <a:bodyPr lIns="0" tIns="0" rIns="0" bIns="0" rtlCol="0" anchor="t">
            <a:spAutoFit/>
          </a:bodyPr>
          <a:lstStyle/>
          <a:p>
            <a:pPr algn="ctr">
              <a:lnSpc>
                <a:spcPts val="3688"/>
              </a:lnSpc>
              <a:spcBef>
                <a:spcPct val="0"/>
              </a:spcBef>
            </a:pPr>
            <a:r>
              <a:rPr lang="en-US" sz="2634">
                <a:solidFill>
                  <a:srgbClr val="000000"/>
                </a:solidFill>
                <a:latin typeface="Times New Roman"/>
                <a:ea typeface="Times New Roman"/>
                <a:cs typeface="Times New Roman"/>
                <a:sym typeface="Times New Roman"/>
              </a:rPr>
              <a:t>The reason to select the Smart Adaptive Teacher Training Platform theme is supported by the urgent institutional need to bridge the gap between National Education Policy (NEP) 2020 mandates and the failing "one-size-fits-all" reality on the ground.</a:t>
            </a:r>
          </a:p>
        </p:txBody>
      </p:sp>
      <p:sp>
        <p:nvSpPr>
          <p:cNvPr id="18" name="TextBox 18"/>
          <p:cNvSpPr txBox="1"/>
          <p:nvPr/>
        </p:nvSpPr>
        <p:spPr>
          <a:xfrm>
            <a:off x="9604562" y="4908233"/>
            <a:ext cx="4163540" cy="4646419"/>
          </a:xfrm>
          <a:prstGeom prst="rect">
            <a:avLst/>
          </a:prstGeom>
        </p:spPr>
        <p:txBody>
          <a:bodyPr lIns="0" tIns="0" rIns="0" bIns="0" rtlCol="0" anchor="t">
            <a:spAutoFit/>
          </a:bodyPr>
          <a:lstStyle/>
          <a:p>
            <a:pPr algn="ctr">
              <a:lnSpc>
                <a:spcPts val="4065"/>
              </a:lnSpc>
              <a:spcBef>
                <a:spcPct val="0"/>
              </a:spcBef>
            </a:pPr>
            <a:r>
              <a:rPr lang="en-US" sz="2903">
                <a:solidFill>
                  <a:srgbClr val="000000"/>
                </a:solidFill>
                <a:latin typeface="Times New Roman"/>
                <a:ea typeface="Times New Roman"/>
                <a:cs typeface="Times New Roman"/>
                <a:sym typeface="Times New Roman"/>
              </a:rPr>
              <a:t>The selection of this theme is driven by a critical need to modernize India's educational infrastructure, which currently struggles with a massive "learning crisis" and institutional rigidity.</a:t>
            </a:r>
          </a:p>
          <a:p>
            <a:pPr algn="ctr">
              <a:lnSpc>
                <a:spcPts val="4065"/>
              </a:lnSpc>
              <a:spcBef>
                <a:spcPct val="0"/>
              </a:spcBef>
            </a:pPr>
            <a:endParaRPr lang="en-US" sz="2903">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6726106" y="-2131970"/>
            <a:ext cx="12950336" cy="14550940"/>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3" name="TextBox 3"/>
          <p:cNvSpPr txBox="1"/>
          <p:nvPr/>
        </p:nvSpPr>
        <p:spPr>
          <a:xfrm>
            <a:off x="6295060" y="141605"/>
            <a:ext cx="441971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Our Solutions</a:t>
            </a:r>
          </a:p>
        </p:txBody>
      </p:sp>
      <p:sp>
        <p:nvSpPr>
          <p:cNvPr id="4" name="TextBox 4"/>
          <p:cNvSpPr txBox="1"/>
          <p:nvPr/>
        </p:nvSpPr>
        <p:spPr>
          <a:xfrm>
            <a:off x="720163" y="1543235"/>
            <a:ext cx="17259300" cy="1156337"/>
          </a:xfrm>
          <a:prstGeom prst="rect">
            <a:avLst/>
          </a:prstGeom>
        </p:spPr>
        <p:txBody>
          <a:bodyPr lIns="0" tIns="0" rIns="0" bIns="0" rtlCol="0" anchor="t">
            <a:spAutoFit/>
          </a:bodyPr>
          <a:lstStyle/>
          <a:p>
            <a:pPr algn="l">
              <a:lnSpc>
                <a:spcPts val="4514"/>
              </a:lnSpc>
            </a:pPr>
            <a:r>
              <a:rPr lang="en-US" sz="3224">
                <a:solidFill>
                  <a:srgbClr val="FFFFFF"/>
                </a:solidFill>
                <a:latin typeface="Times New Roman"/>
                <a:ea typeface="Times New Roman"/>
                <a:cs typeface="Times New Roman"/>
                <a:sym typeface="Times New Roman"/>
              </a:rPr>
              <a:t>EduBridge is a smart adaptive teacher training platform to bridge the gap between policy and practice, the solution leverages GenAI and data analytics to create a fast, flexible learning hub.</a:t>
            </a:r>
          </a:p>
        </p:txBody>
      </p:sp>
      <p:sp>
        <p:nvSpPr>
          <p:cNvPr id="5" name="TextBox 5"/>
          <p:cNvSpPr txBox="1"/>
          <p:nvPr/>
        </p:nvSpPr>
        <p:spPr>
          <a:xfrm>
            <a:off x="257175" y="3223447"/>
            <a:ext cx="17773650" cy="6878293"/>
          </a:xfrm>
          <a:prstGeom prst="rect">
            <a:avLst/>
          </a:prstGeom>
        </p:spPr>
        <p:txBody>
          <a:bodyPr lIns="0" tIns="0" rIns="0" bIns="0" rtlCol="0" anchor="t">
            <a:spAutoFit/>
          </a:bodyPr>
          <a:lstStyle/>
          <a:p>
            <a:pPr marL="701325" lvl="1" indent="-350662" algn="l">
              <a:lnSpc>
                <a:spcPts val="4547"/>
              </a:lnSpc>
              <a:buAutoNum type="arabicPeriod"/>
            </a:pPr>
            <a:r>
              <a:rPr lang="en-US" sz="3248" dirty="0">
                <a:solidFill>
                  <a:srgbClr val="FFFFFF"/>
                </a:solidFill>
                <a:latin typeface="Times New Roman"/>
                <a:ea typeface="Times New Roman"/>
                <a:cs typeface="Times New Roman"/>
                <a:sym typeface="Times New Roman"/>
              </a:rPr>
              <a:t>Real-Time Feedback and Analysis: the platform uses a web interface where teachers can report classroom issues. The AI Analyzer then groups it based on the three clusters. </a:t>
            </a:r>
          </a:p>
          <a:p>
            <a:pPr marL="701325" lvl="1" indent="-350662" algn="just">
              <a:lnSpc>
                <a:spcPts val="4547"/>
              </a:lnSpc>
              <a:buAutoNum type="arabicPeriod"/>
            </a:pPr>
            <a:r>
              <a:rPr lang="en-US" sz="3248" dirty="0">
                <a:solidFill>
                  <a:srgbClr val="FFFFFF"/>
                </a:solidFill>
                <a:latin typeface="Times New Roman"/>
                <a:ea typeface="Times New Roman"/>
                <a:cs typeface="Times New Roman"/>
                <a:sym typeface="Times New Roman"/>
              </a:rPr>
              <a:t>GenAI-Powered Adaptive Training: AI takes the base training module and uses GenAI to automatically customize it by:   • Translating content into local dialects. </a:t>
            </a:r>
          </a:p>
          <a:p>
            <a:pPr algn="just">
              <a:lnSpc>
                <a:spcPts val="4547"/>
              </a:lnSpc>
            </a:pPr>
            <a:r>
              <a:rPr lang="en-US" sz="3248" dirty="0">
                <a:solidFill>
                  <a:srgbClr val="FFFFFF"/>
                </a:solidFill>
                <a:latin typeface="Times New Roman"/>
                <a:ea typeface="Times New Roman"/>
                <a:cs typeface="Times New Roman"/>
                <a:sym typeface="Times New Roman"/>
              </a:rPr>
              <a:t>                                   • Contextualizing examples to match local culture.</a:t>
            </a:r>
          </a:p>
          <a:p>
            <a:pPr algn="ctr">
              <a:lnSpc>
                <a:spcPts val="4547"/>
              </a:lnSpc>
            </a:pPr>
            <a:r>
              <a:rPr lang="en-US" sz="3248" dirty="0">
                <a:solidFill>
                  <a:srgbClr val="FFFFFF"/>
                </a:solidFill>
                <a:latin typeface="Times New Roman"/>
                <a:ea typeface="Times New Roman"/>
                <a:cs typeface="Times New Roman"/>
                <a:sym typeface="Times New Roman"/>
              </a:rPr>
              <a:t>                     • Adapting activities for schools with poor infrastructure or lack of materials.</a:t>
            </a:r>
          </a:p>
          <a:p>
            <a:pPr algn="ctr">
              <a:lnSpc>
                <a:spcPts val="4547"/>
              </a:lnSpc>
            </a:pPr>
            <a:r>
              <a:rPr lang="en-US" sz="3248" dirty="0">
                <a:solidFill>
                  <a:srgbClr val="FFFFFF"/>
                </a:solidFill>
                <a:latin typeface="Times New Roman"/>
                <a:ea typeface="Times New Roman"/>
                <a:cs typeface="Times New Roman"/>
                <a:sym typeface="Times New Roman"/>
              </a:rPr>
              <a:t>  3.Micro-Learning Modules: The system replaces long, outdated workshops with short, focused summary. The teachers only receive the specific training they need at that exact moment.</a:t>
            </a:r>
          </a:p>
          <a:p>
            <a:pPr marL="350663" lvl="1" algn="just">
              <a:lnSpc>
                <a:spcPts val="4547"/>
              </a:lnSpc>
            </a:pPr>
            <a:r>
              <a:rPr lang="en-US" sz="3248" dirty="0">
                <a:solidFill>
                  <a:srgbClr val="FFFFFF"/>
                </a:solidFill>
                <a:latin typeface="Times New Roman"/>
                <a:ea typeface="Times New Roman"/>
                <a:cs typeface="Times New Roman"/>
                <a:sym typeface="Times New Roman"/>
              </a:rPr>
              <a:t>4.Dashboards DIET: Use a centralized dashboard to see a heatmap of cluster-wise needs. This allows them to generate and deploy relevant training modules instantly.</a:t>
            </a:r>
          </a:p>
          <a:p>
            <a:pPr algn="just">
              <a:lnSpc>
                <a:spcPts val="4547"/>
              </a:lnSpc>
            </a:pPr>
            <a:endParaRPr lang="en-US" sz="3248" dirty="0">
              <a:solidFill>
                <a:srgbClr val="FFFFFF"/>
              </a:solidFill>
              <a:latin typeface="Times New Roman"/>
              <a:ea typeface="Times New Roman"/>
              <a:cs typeface="Times New Roman"/>
              <a:sym typeface="Times New Roman"/>
            </a:endParaRPr>
          </a:p>
          <a:p>
            <a:pPr algn="just">
              <a:lnSpc>
                <a:spcPts val="4547"/>
              </a:lnSpc>
            </a:pPr>
            <a:endParaRPr lang="en-US" sz="3248" dirty="0">
              <a:solidFill>
                <a:srgbClr val="FFFFFF"/>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8013668" y="-3244624"/>
            <a:ext cx="12950336" cy="18373678"/>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4" name="TextBox 4"/>
          <p:cNvSpPr txBox="1"/>
          <p:nvPr/>
        </p:nvSpPr>
        <p:spPr>
          <a:xfrm>
            <a:off x="6920547" y="266700"/>
            <a:ext cx="3532506" cy="874214"/>
          </a:xfrm>
          <a:prstGeom prst="rect">
            <a:avLst/>
          </a:prstGeom>
        </p:spPr>
        <p:txBody>
          <a:bodyPr wrap="square" lIns="0" tIns="0" rIns="0" bIns="0" rtlCol="0" anchor="t">
            <a:spAutoFit/>
          </a:bodyPr>
          <a:lstStyle/>
          <a:p>
            <a:pPr algn="ctr">
              <a:lnSpc>
                <a:spcPts val="7279"/>
              </a:lnSpc>
            </a:pPr>
            <a:r>
              <a:rPr lang="en-US" sz="5199" b="1" dirty="0" err="1">
                <a:solidFill>
                  <a:srgbClr val="FFFFFF"/>
                </a:solidFill>
                <a:latin typeface="Canva Sans Bold"/>
                <a:ea typeface="Canva Sans Bold"/>
                <a:cs typeface="Canva Sans Bold"/>
                <a:sym typeface="Canva Sans Bold"/>
              </a:rPr>
              <a:t>TechStack</a:t>
            </a:r>
            <a:endParaRPr lang="en-US" sz="5199" b="1" dirty="0">
              <a:solidFill>
                <a:srgbClr val="FFFFFF"/>
              </a:solidFill>
              <a:latin typeface="Canva Sans Bold"/>
              <a:ea typeface="Canva Sans Bold"/>
              <a:cs typeface="Canva Sans Bold"/>
              <a:sym typeface="Canva Sans Bold"/>
            </a:endParaRPr>
          </a:p>
        </p:txBody>
      </p:sp>
      <p:graphicFrame>
        <p:nvGraphicFramePr>
          <p:cNvPr id="7" name="Table 6">
            <a:extLst>
              <a:ext uri="{FF2B5EF4-FFF2-40B4-BE49-F238E27FC236}">
                <a16:creationId xmlns:a16="http://schemas.microsoft.com/office/drawing/2014/main" id="{1C051FA2-2FF6-FD74-58F5-113653D9BF44}"/>
              </a:ext>
            </a:extLst>
          </p:cNvPr>
          <p:cNvGraphicFramePr>
            <a:graphicFrameLocks noGrp="1"/>
          </p:cNvGraphicFramePr>
          <p:nvPr>
            <p:extLst>
              <p:ext uri="{D42A27DB-BD31-4B8C-83A1-F6EECF244321}">
                <p14:modId xmlns:p14="http://schemas.microsoft.com/office/powerpoint/2010/main" val="384188411"/>
              </p:ext>
            </p:extLst>
          </p:nvPr>
        </p:nvGraphicFramePr>
        <p:xfrm>
          <a:off x="2667000" y="2019300"/>
          <a:ext cx="12039600" cy="6553195"/>
        </p:xfrm>
        <a:graphic>
          <a:graphicData uri="http://schemas.openxmlformats.org/drawingml/2006/table">
            <a:tbl>
              <a:tblPr/>
              <a:tblGrid>
                <a:gridCol w="6019800">
                  <a:extLst>
                    <a:ext uri="{9D8B030D-6E8A-4147-A177-3AD203B41FA5}">
                      <a16:colId xmlns:a16="http://schemas.microsoft.com/office/drawing/2014/main" val="142095133"/>
                    </a:ext>
                  </a:extLst>
                </a:gridCol>
                <a:gridCol w="6019800">
                  <a:extLst>
                    <a:ext uri="{9D8B030D-6E8A-4147-A177-3AD203B41FA5}">
                      <a16:colId xmlns:a16="http://schemas.microsoft.com/office/drawing/2014/main" val="2349671933"/>
                    </a:ext>
                  </a:extLst>
                </a:gridCol>
              </a:tblGrid>
              <a:tr h="1310639">
                <a:tc>
                  <a:txBody>
                    <a:bodyPr/>
                    <a:lstStyle/>
                    <a:p>
                      <a:pPr>
                        <a:buNone/>
                      </a:pPr>
                      <a:r>
                        <a:rPr lang="en-IN" sz="3600" b="1" dirty="0">
                          <a:solidFill>
                            <a:srgbClr val="FFFFFF"/>
                          </a:solidFill>
                          <a:effectLst/>
                        </a:rPr>
                        <a:t>Feature</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0000"/>
                    </a:solidFill>
                  </a:tcPr>
                </a:tc>
                <a:tc>
                  <a:txBody>
                    <a:bodyPr/>
                    <a:lstStyle/>
                    <a:p>
                      <a:pPr>
                        <a:buNone/>
                      </a:pPr>
                      <a:r>
                        <a:rPr lang="en-IN" sz="3600" b="1">
                          <a:solidFill>
                            <a:srgbClr val="FFFFFF"/>
                          </a:solidFill>
                          <a:effectLst/>
                        </a:rPr>
                        <a:t>Technology</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546573179"/>
                  </a:ext>
                </a:extLst>
              </a:tr>
              <a:tr h="1310639">
                <a:tc>
                  <a:txBody>
                    <a:bodyPr/>
                    <a:lstStyle/>
                    <a:p>
                      <a:pPr>
                        <a:buNone/>
                      </a:pPr>
                      <a:r>
                        <a:rPr lang="en-IN" sz="3600">
                          <a:effectLst/>
                        </a:rPr>
                        <a:t>Front-End</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CBCBCB"/>
                    </a:solidFill>
                  </a:tcPr>
                </a:tc>
                <a:tc>
                  <a:txBody>
                    <a:bodyPr/>
                    <a:lstStyle/>
                    <a:p>
                      <a:pPr>
                        <a:buNone/>
                      </a:pPr>
                      <a:r>
                        <a:rPr lang="en-IN" sz="3600">
                          <a:effectLst/>
                        </a:rPr>
                        <a:t>HTML,CSS,Javascrit,React</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690739134"/>
                  </a:ext>
                </a:extLst>
              </a:tr>
              <a:tr h="1310639">
                <a:tc>
                  <a:txBody>
                    <a:bodyPr/>
                    <a:lstStyle/>
                    <a:p>
                      <a:pPr>
                        <a:buNone/>
                      </a:pPr>
                      <a:r>
                        <a:rPr lang="en-IN" sz="3600">
                          <a:effectLst/>
                        </a:rPr>
                        <a:t>Back-End</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7E7E7"/>
                    </a:solidFill>
                  </a:tcPr>
                </a:tc>
                <a:tc>
                  <a:txBody>
                    <a:bodyPr/>
                    <a:lstStyle/>
                    <a:p>
                      <a:pPr>
                        <a:buNone/>
                      </a:pPr>
                      <a:r>
                        <a:rPr lang="en-IN" sz="3600" dirty="0">
                          <a:effectLst/>
                        </a:rPr>
                        <a:t>Django &amp; </a:t>
                      </a:r>
                      <a:r>
                        <a:rPr lang="en-IN" sz="3600" dirty="0" err="1">
                          <a:effectLst/>
                        </a:rPr>
                        <a:t>DRF,Python,NLP</a:t>
                      </a:r>
                      <a:endParaRPr lang="en-IN" sz="3600" dirty="0">
                        <a:effectLst/>
                      </a:endParaRP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219192827"/>
                  </a:ext>
                </a:extLst>
              </a:tr>
              <a:tr h="1310639">
                <a:tc>
                  <a:txBody>
                    <a:bodyPr/>
                    <a:lstStyle/>
                    <a:p>
                      <a:pPr>
                        <a:buNone/>
                      </a:pPr>
                      <a:r>
                        <a:rPr lang="en-IN" sz="3600" dirty="0">
                          <a:effectLst/>
                        </a:rPr>
                        <a:t>Database</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CBCBCB"/>
                    </a:solidFill>
                  </a:tcPr>
                </a:tc>
                <a:tc>
                  <a:txBody>
                    <a:bodyPr/>
                    <a:lstStyle/>
                    <a:p>
                      <a:pPr>
                        <a:buNone/>
                      </a:pPr>
                      <a:r>
                        <a:rPr lang="en-IN" sz="3600" dirty="0">
                          <a:effectLst/>
                        </a:rPr>
                        <a:t>PostgreSQL</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907586352"/>
                  </a:ext>
                </a:extLst>
              </a:tr>
              <a:tr h="1310639">
                <a:tc>
                  <a:txBody>
                    <a:bodyPr/>
                    <a:lstStyle/>
                    <a:p>
                      <a:pPr>
                        <a:buNone/>
                      </a:pPr>
                      <a:r>
                        <a:rPr lang="en-IN" sz="3600" dirty="0">
                          <a:effectLst/>
                        </a:rPr>
                        <a:t>API</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7E7E7"/>
                    </a:solidFill>
                  </a:tcPr>
                </a:tc>
                <a:tc>
                  <a:txBody>
                    <a:bodyPr/>
                    <a:lstStyle/>
                    <a:p>
                      <a:pPr>
                        <a:buNone/>
                      </a:pPr>
                      <a:r>
                        <a:rPr lang="en-IN" sz="3600" dirty="0">
                          <a:effectLst/>
                        </a:rPr>
                        <a:t>OpenAI/Gemini AI</a:t>
                      </a:r>
                    </a:p>
                  </a:txBody>
                  <a:tcPr marL="69598" marR="69598" marT="34799" marB="34799" anchor="ctr">
                    <a:lnL w="10135" cap="flat" cmpd="sng" algn="ctr">
                      <a:solidFill>
                        <a:srgbClr val="FFFFFF"/>
                      </a:solidFill>
                      <a:prstDash val="solid"/>
                      <a:round/>
                      <a:headEnd type="none" w="med" len="med"/>
                      <a:tailEnd type="none" w="med" len="med"/>
                    </a:lnL>
                    <a:lnR w="10135" cap="flat" cmpd="sng" algn="ctr">
                      <a:solidFill>
                        <a:srgbClr val="FFFFFF"/>
                      </a:solidFill>
                      <a:prstDash val="solid"/>
                      <a:round/>
                      <a:headEnd type="none" w="med" len="med"/>
                      <a:tailEnd type="none" w="med" len="med"/>
                    </a:lnR>
                    <a:lnT w="10135" cap="flat" cmpd="sng" algn="ctr">
                      <a:solidFill>
                        <a:srgbClr val="FFFFFF"/>
                      </a:solidFill>
                      <a:prstDash val="solid"/>
                      <a:round/>
                      <a:headEnd type="none" w="med" len="med"/>
                      <a:tailEnd type="none" w="med" len="med"/>
                    </a:lnT>
                    <a:lnB w="10135"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1303251564"/>
                  </a:ext>
                </a:extLst>
              </a:tr>
            </a:tbl>
          </a:graphicData>
        </a:graphic>
      </p:graphicFrame>
      <p:sp>
        <p:nvSpPr>
          <p:cNvPr id="8" name="Rectangle 2">
            <a:extLst>
              <a:ext uri="{FF2B5EF4-FFF2-40B4-BE49-F238E27FC236}">
                <a16:creationId xmlns:a16="http://schemas.microsoft.com/office/drawing/2014/main" id="{47085947-C4EF-150D-222B-51357FB20967}"/>
              </a:ext>
            </a:extLst>
          </p:cNvPr>
          <p:cNvSpPr>
            <a:spLocks noChangeArrowheads="1"/>
          </p:cNvSpPr>
          <p:nvPr/>
        </p:nvSpPr>
        <p:spPr bwMode="auto">
          <a:xfrm>
            <a:off x="-1517424" y="2305576"/>
            <a:ext cx="3159165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7951089" y="-2131970"/>
            <a:ext cx="12950336" cy="14550940"/>
          </a:xfrm>
          <a:custGeom>
            <a:avLst/>
            <a:gdLst/>
            <a:ahLst/>
            <a:cxnLst/>
            <a:rect l="l" t="t" r="r" b="b"/>
            <a:pathLst>
              <a:path w="12950336" h="14550940">
                <a:moveTo>
                  <a:pt x="0" y="0"/>
                </a:moveTo>
                <a:lnTo>
                  <a:pt x="12950336" y="0"/>
                </a:lnTo>
                <a:lnTo>
                  <a:pt x="12950336" y="14550940"/>
                </a:lnTo>
                <a:lnTo>
                  <a:pt x="0" y="14550940"/>
                </a:lnTo>
                <a:lnTo>
                  <a:pt x="0" y="0"/>
                </a:lnTo>
                <a:close/>
              </a:path>
            </a:pathLst>
          </a:custGeom>
          <a:blipFill>
            <a:blip r:embed="rId2"/>
            <a:stretch>
              <a:fillRect/>
            </a:stretch>
          </a:blipFill>
        </p:spPr>
      </p:sp>
      <p:sp>
        <p:nvSpPr>
          <p:cNvPr id="3" name="Freeform 3"/>
          <p:cNvSpPr/>
          <p:nvPr/>
        </p:nvSpPr>
        <p:spPr>
          <a:xfrm rot="-7822791">
            <a:off x="9909904" y="3654887"/>
            <a:ext cx="16756192" cy="16756192"/>
          </a:xfrm>
          <a:custGeom>
            <a:avLst/>
            <a:gdLst/>
            <a:ahLst/>
            <a:cxnLst/>
            <a:rect l="l" t="t" r="r" b="b"/>
            <a:pathLst>
              <a:path w="16756192" h="16756192">
                <a:moveTo>
                  <a:pt x="0" y="0"/>
                </a:moveTo>
                <a:lnTo>
                  <a:pt x="16756192" y="0"/>
                </a:lnTo>
                <a:lnTo>
                  <a:pt x="16756192" y="16756192"/>
                </a:lnTo>
                <a:lnTo>
                  <a:pt x="0" y="16756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544440" y="4127536"/>
            <a:ext cx="3484666" cy="4563991"/>
            <a:chOff x="0" y="0"/>
            <a:chExt cx="890986" cy="1166956"/>
          </a:xfrm>
        </p:grpSpPr>
        <p:sp>
          <p:nvSpPr>
            <p:cNvPr id="5" name="Freeform 5"/>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100000">
                  <a:srgbClr val="656366">
                    <a:alpha val="100000"/>
                  </a:srgbClr>
                </a:gs>
              </a:gsLst>
              <a:lin ang="0"/>
            </a:gradFill>
          </p:spPr>
        </p:sp>
        <p:sp>
          <p:nvSpPr>
            <p:cNvPr id="6" name="TextBox 6"/>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257549" y="4127536"/>
            <a:ext cx="3484666" cy="4563991"/>
            <a:chOff x="0" y="0"/>
            <a:chExt cx="890986" cy="1166956"/>
          </a:xfrm>
        </p:grpSpPr>
        <p:sp>
          <p:nvSpPr>
            <p:cNvPr id="8" name="Freeform 8"/>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id="9" name="TextBox 9"/>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970659" y="4127536"/>
            <a:ext cx="3484666" cy="4563991"/>
            <a:chOff x="0" y="0"/>
            <a:chExt cx="890986" cy="1166956"/>
          </a:xfrm>
        </p:grpSpPr>
        <p:sp>
          <p:nvSpPr>
            <p:cNvPr id="11" name="Freeform 11"/>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100000">
                  <a:srgbClr val="656366">
                    <a:alpha val="100000"/>
                  </a:srgbClr>
                </a:gs>
              </a:gsLst>
              <a:lin ang="0"/>
            </a:gradFill>
          </p:spPr>
        </p:sp>
        <p:sp>
          <p:nvSpPr>
            <p:cNvPr id="12" name="TextBox 12"/>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683924" y="4127536"/>
            <a:ext cx="3484666" cy="4563991"/>
            <a:chOff x="0" y="0"/>
            <a:chExt cx="890986" cy="1166956"/>
          </a:xfrm>
        </p:grpSpPr>
        <p:sp>
          <p:nvSpPr>
            <p:cNvPr id="14" name="Freeform 14"/>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33333">
                  <a:srgbClr val="284247">
                    <a:alpha val="100000"/>
                  </a:srgbClr>
                </a:gs>
                <a:gs pos="66667">
                  <a:srgbClr val="19616D">
                    <a:alpha val="100000"/>
                  </a:srgbClr>
                </a:gs>
                <a:gs pos="100000">
                  <a:srgbClr val="3CC2D8">
                    <a:alpha val="100000"/>
                  </a:srgbClr>
                </a:gs>
              </a:gsLst>
              <a:lin ang="0"/>
            </a:gradFill>
          </p:spPr>
        </p:sp>
        <p:sp>
          <p:nvSpPr>
            <p:cNvPr id="15" name="TextBox 15"/>
            <p:cNvSpPr txBox="1"/>
            <p:nvPr/>
          </p:nvSpPr>
          <p:spPr>
            <a:xfrm>
              <a:off x="0" y="-38100"/>
              <a:ext cx="890986" cy="120505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716872" y="5062061"/>
            <a:ext cx="3139802" cy="265684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Tech Stack: The platform utilizes a standard, scalable stack (React, Django, PostgreSQL) and connects to powerful, ready-to-use GenAI APIs (OpenAI/Gemini) for content customization</a:t>
            </a:r>
          </a:p>
        </p:txBody>
      </p:sp>
      <p:sp>
        <p:nvSpPr>
          <p:cNvPr id="17" name="TextBox 17"/>
          <p:cNvSpPr txBox="1"/>
          <p:nvPr/>
        </p:nvSpPr>
        <p:spPr>
          <a:xfrm>
            <a:off x="5473604" y="5668071"/>
            <a:ext cx="3052556" cy="98996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Implementation is eased by direct alignment with NEP 2020 Para 5.15.</a:t>
            </a:r>
          </a:p>
        </p:txBody>
      </p:sp>
      <p:sp>
        <p:nvSpPr>
          <p:cNvPr id="18" name="TextBox 18"/>
          <p:cNvSpPr txBox="1"/>
          <p:nvPr/>
        </p:nvSpPr>
        <p:spPr>
          <a:xfrm>
            <a:off x="9083093" y="5501383"/>
            <a:ext cx="3043898" cy="132334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The platform directly addresses the "one-size-fits-all" crisis through Smart Customization.</a:t>
            </a:r>
          </a:p>
        </p:txBody>
      </p:sp>
      <p:sp>
        <p:nvSpPr>
          <p:cNvPr id="19" name="TextBox 19"/>
          <p:cNvSpPr txBox="1"/>
          <p:nvPr/>
        </p:nvSpPr>
        <p:spPr>
          <a:xfrm>
            <a:off x="12779811" y="5168008"/>
            <a:ext cx="3292892" cy="199009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The AI Need Analyzer automatically groups thousands of teachers into clusters, manually impossible for small DIET staffs</a:t>
            </a:r>
          </a:p>
        </p:txBody>
      </p:sp>
      <p:sp>
        <p:nvSpPr>
          <p:cNvPr id="20" name="TextBox 20"/>
          <p:cNvSpPr txBox="1"/>
          <p:nvPr/>
        </p:nvSpPr>
        <p:spPr>
          <a:xfrm>
            <a:off x="7390901" y="671909"/>
            <a:ext cx="3159516" cy="887097"/>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FFFFFF"/>
                </a:solidFill>
                <a:latin typeface="Canva Sans Bold"/>
                <a:ea typeface="Canva Sans Bold"/>
                <a:cs typeface="Canva Sans Bold"/>
                <a:sym typeface="Canva Sans Bold"/>
              </a:rPr>
              <a:t>Benefits</a:t>
            </a:r>
          </a:p>
        </p:txBody>
      </p:sp>
      <p:sp>
        <p:nvSpPr>
          <p:cNvPr id="21" name="TextBox 21"/>
          <p:cNvSpPr txBox="1"/>
          <p:nvPr/>
        </p:nvSpPr>
        <p:spPr>
          <a:xfrm>
            <a:off x="0" y="2329274"/>
            <a:ext cx="18288000" cy="1181989"/>
          </a:xfrm>
          <a:prstGeom prst="rect">
            <a:avLst/>
          </a:prstGeom>
        </p:spPr>
        <p:txBody>
          <a:bodyPr lIns="0" tIns="0" rIns="0" bIns="0" rtlCol="0" anchor="t">
            <a:spAutoFit/>
          </a:bodyPr>
          <a:lstStyle/>
          <a:p>
            <a:pPr algn="ctr">
              <a:lnSpc>
                <a:spcPts val="4675"/>
              </a:lnSpc>
              <a:spcBef>
                <a:spcPct val="0"/>
              </a:spcBef>
            </a:pPr>
            <a:r>
              <a:rPr lang="en-US" sz="3339" dirty="0">
                <a:solidFill>
                  <a:srgbClr val="FFFFFF"/>
                </a:solidFill>
                <a:latin typeface="Times New Roman"/>
                <a:ea typeface="Times New Roman"/>
                <a:cs typeface="Times New Roman"/>
                <a:sym typeface="Times New Roman"/>
              </a:rPr>
              <a:t>The solution is designed for rapid deployment by leveraging established technologies and policy frameworks: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6726106" y="-2131970"/>
            <a:ext cx="12950336" cy="14550940"/>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3" name="Freeform 3"/>
          <p:cNvSpPr/>
          <p:nvPr/>
        </p:nvSpPr>
        <p:spPr>
          <a:xfrm>
            <a:off x="2438400" y="1943100"/>
            <a:ext cx="13135265" cy="7897578"/>
          </a:xfrm>
          <a:custGeom>
            <a:avLst/>
            <a:gdLst/>
            <a:ahLst/>
            <a:cxnLst/>
            <a:rect l="l" t="t" r="r" b="b"/>
            <a:pathLst>
              <a:path w="13135265" h="7897578">
                <a:moveTo>
                  <a:pt x="0" y="0"/>
                </a:moveTo>
                <a:lnTo>
                  <a:pt x="13135265" y="0"/>
                </a:lnTo>
                <a:lnTo>
                  <a:pt x="13135265" y="7897578"/>
                </a:lnTo>
                <a:lnTo>
                  <a:pt x="0" y="7897578"/>
                </a:lnTo>
                <a:lnTo>
                  <a:pt x="0" y="0"/>
                </a:lnTo>
                <a:close/>
              </a:path>
            </a:pathLst>
          </a:custGeom>
          <a:blipFill>
            <a:blip r:embed="rId3"/>
            <a:stretch>
              <a:fillRect/>
            </a:stretch>
          </a:blipFill>
        </p:spPr>
      </p:sp>
      <p:sp>
        <p:nvSpPr>
          <p:cNvPr id="4" name="TextBox 4"/>
          <p:cNvSpPr txBox="1"/>
          <p:nvPr/>
        </p:nvSpPr>
        <p:spPr>
          <a:xfrm>
            <a:off x="4936112" y="537527"/>
            <a:ext cx="7332088"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Architecture Diagram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2057162">
            <a:off x="6726106" y="-2131970"/>
            <a:ext cx="12950336" cy="14550940"/>
          </a:xfrm>
          <a:custGeom>
            <a:avLst/>
            <a:gdLst/>
            <a:ahLst/>
            <a:cxnLst/>
            <a:rect l="l" t="t" r="r" b="b"/>
            <a:pathLst>
              <a:path w="12950336" h="14550940">
                <a:moveTo>
                  <a:pt x="0" y="0"/>
                </a:moveTo>
                <a:lnTo>
                  <a:pt x="12950337" y="0"/>
                </a:lnTo>
                <a:lnTo>
                  <a:pt x="12950337" y="14550940"/>
                </a:lnTo>
                <a:lnTo>
                  <a:pt x="0" y="14550940"/>
                </a:lnTo>
                <a:lnTo>
                  <a:pt x="0" y="0"/>
                </a:lnTo>
                <a:close/>
              </a:path>
            </a:pathLst>
          </a:custGeom>
          <a:blipFill>
            <a:blip r:embed="rId2"/>
            <a:stretch>
              <a:fillRect/>
            </a:stretch>
          </a:blipFill>
        </p:spPr>
      </p:sp>
      <p:sp>
        <p:nvSpPr>
          <p:cNvPr id="3" name="TextBox 3"/>
          <p:cNvSpPr txBox="1"/>
          <p:nvPr/>
        </p:nvSpPr>
        <p:spPr>
          <a:xfrm>
            <a:off x="5983012" y="4250705"/>
            <a:ext cx="5904187" cy="1299221"/>
          </a:xfrm>
          <a:prstGeom prst="rect">
            <a:avLst/>
          </a:prstGeom>
        </p:spPr>
        <p:txBody>
          <a:bodyPr wrap="square" lIns="0" tIns="0" rIns="0" bIns="0" rtlCol="0" anchor="t">
            <a:spAutoFit/>
          </a:bodyPr>
          <a:lstStyle/>
          <a:p>
            <a:pPr algn="ctr">
              <a:lnSpc>
                <a:spcPts val="10671"/>
              </a:lnSpc>
              <a:spcBef>
                <a:spcPct val="0"/>
              </a:spcBef>
            </a:pPr>
            <a:r>
              <a:rPr lang="en-US" sz="7622" b="1" dirty="0">
                <a:solidFill>
                  <a:srgbClr val="FFFFFF"/>
                </a:solidFill>
                <a:latin typeface="Canva Sans Bold"/>
                <a:ea typeface="Canva Sans Bold"/>
                <a:cs typeface="Canva Sans Bold"/>
                <a:sym typeface="Canva Sans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430</Words>
  <Application>Microsoft Office PowerPoint</Application>
  <PresentationFormat>Custom</PresentationFormat>
  <Paragraphs>48</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Canva Sans Bold</vt:lpstr>
      <vt:lpstr>Arial</vt:lpstr>
      <vt:lpstr>Montserrat Bold</vt:lpstr>
      <vt:lpstr>Montserrat Heavy</vt:lpstr>
      <vt:lpstr>League Spartan</vt:lpstr>
      <vt:lpstr>Canva Sans</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paragraph text</dc:title>
  <cp:lastModifiedBy>Jayada Jodh</cp:lastModifiedBy>
  <cp:revision>1</cp:revision>
  <dcterms:created xsi:type="dcterms:W3CDTF">2006-08-16T00:00:00Z</dcterms:created>
  <dcterms:modified xsi:type="dcterms:W3CDTF">2026-01-06T14:06:32Z</dcterms:modified>
  <dc:identifier>DAG9do4Nr6E</dc:identifier>
</cp:coreProperties>
</file>